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5" r:id="rId19"/>
    <p:sldId id="276" r:id="rId20"/>
    <p:sldId id="278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2" autoAdjust="0"/>
    <p:restoredTop sz="94660"/>
  </p:normalViewPr>
  <p:slideViewPr>
    <p:cSldViewPr>
      <p:cViewPr varScale="1">
        <p:scale>
          <a:sx n="68" d="100"/>
          <a:sy n="68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6FFBC-7B03-4FEE-BB0D-11BF53094D9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D462-6B34-4C29-BFAC-36400243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D4CA7-0D33-4657-A9A5-69D29F7D2942}" type="slidenum">
              <a:rPr lang="en-US"/>
              <a:pPr/>
              <a:t>19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CEDA1-F2DD-4BDB-A6F0-F547D695447B}" type="slidenum">
              <a:rPr lang="en-US"/>
              <a:pPr/>
              <a:t>20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42C796-C5E1-409C-A2A2-C152D602BE6B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254555-F465-4366-92D9-54F3F7A87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Atoms and their Parts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Yayyyyyyyy</a:t>
            </a:r>
            <a:r>
              <a:rPr lang="en-US" dirty="0" smtClean="0"/>
              <a:t> Atoms! </a:t>
            </a:r>
            <a:endParaRPr lang="en-US" dirty="0"/>
          </a:p>
        </p:txBody>
      </p:sp>
      <p:pic>
        <p:nvPicPr>
          <p:cNvPr id="4" name="Picture 3" descr="at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114800"/>
            <a:ext cx="8686800" cy="2743200"/>
          </a:xfrm>
          <a:prstGeom prst="rect">
            <a:avLst/>
          </a:prstGeom>
        </p:spPr>
      </p:pic>
      <p:pic>
        <p:nvPicPr>
          <p:cNvPr id="5" name="Picture 4" descr="ato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8305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pic>
        <p:nvPicPr>
          <p:cNvPr id="4" name="Content Placeholder 3" descr="cat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3276600"/>
            <a:ext cx="5410200" cy="3581400"/>
          </a:xfrm>
        </p:spPr>
      </p:pic>
      <p:sp>
        <p:nvSpPr>
          <p:cNvPr id="5" name="TextBox 4"/>
          <p:cNvSpPr txBox="1"/>
          <p:nvPr/>
        </p:nvSpPr>
        <p:spPr>
          <a:xfrm>
            <a:off x="609600" y="1676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An atom has 4 protons and 4 electrons. What is its charge? </a:t>
            </a:r>
          </a:p>
          <a:p>
            <a:endParaRPr lang="en-US" sz="2400" dirty="0" smtClean="0"/>
          </a:p>
          <a:p>
            <a:r>
              <a:rPr lang="en-US" sz="2400" dirty="0" smtClean="0"/>
              <a:t>2. An atom lost an electron. </a:t>
            </a:r>
            <a:r>
              <a:rPr lang="en-US" sz="2400" smtClean="0"/>
              <a:t>It now </a:t>
            </a:r>
            <a:r>
              <a:rPr lang="en-US" sz="2400" dirty="0" smtClean="0"/>
              <a:t>has 4 protons and 3 electrons. What is its charge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electrons orbit the nucleus in different places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They can be found in different </a:t>
            </a:r>
            <a:r>
              <a:rPr lang="en-US" b="1" dirty="0" err="1" smtClean="0"/>
              <a:t>orbitals</a:t>
            </a:r>
            <a:r>
              <a:rPr lang="en-US" b="1" dirty="0" smtClean="0"/>
              <a:t> </a:t>
            </a:r>
          </a:p>
        </p:txBody>
      </p:sp>
      <p:pic>
        <p:nvPicPr>
          <p:cNvPr id="4" name="Picture 3" descr="orbitdiagra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962400"/>
            <a:ext cx="67056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‘Orbital Rule’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0254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Shell- </a:t>
            </a:r>
            <a:r>
              <a:rPr lang="en-US" dirty="0" smtClean="0"/>
              <a:t>can only hold up to </a:t>
            </a:r>
            <a:r>
              <a:rPr lang="en-US" b="1" dirty="0" smtClean="0"/>
              <a:t>TWO</a:t>
            </a:r>
            <a:r>
              <a:rPr lang="en-US" dirty="0" smtClean="0"/>
              <a:t> electrons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Shell- </a:t>
            </a:r>
            <a:r>
              <a:rPr lang="en-US" dirty="0" smtClean="0"/>
              <a:t>Can hold up to </a:t>
            </a:r>
            <a:r>
              <a:rPr lang="en-US" b="1" dirty="0" smtClean="0"/>
              <a:t>EIGHT</a:t>
            </a:r>
            <a:r>
              <a:rPr lang="en-US" dirty="0" smtClean="0"/>
              <a:t> electrons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Shell- </a:t>
            </a:r>
            <a:r>
              <a:rPr lang="en-US" dirty="0" smtClean="0"/>
              <a:t>Can hold up to </a:t>
            </a:r>
            <a:r>
              <a:rPr lang="en-US" b="1" dirty="0" smtClean="0"/>
              <a:t>EIGHT</a:t>
            </a:r>
            <a:r>
              <a:rPr lang="en-US" dirty="0" smtClean="0"/>
              <a:t> electrons (really 18, but for our class it will be 8) </a:t>
            </a:r>
            <a:endParaRPr lang="en-US" dirty="0"/>
          </a:p>
        </p:txBody>
      </p:sp>
      <p:pic>
        <p:nvPicPr>
          <p:cNvPr id="5" name="Picture 4" descr="sod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1" y="4419600"/>
            <a:ext cx="2895600" cy="2143125"/>
          </a:xfrm>
          <a:prstGeom prst="rect">
            <a:avLst/>
          </a:prstGeom>
        </p:spPr>
      </p:pic>
      <p:pic>
        <p:nvPicPr>
          <p:cNvPr id="4" name="Picture 3" descr="lithi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28600" y="4343400"/>
            <a:ext cx="3733800" cy="2362200"/>
          </a:xfrm>
          <a:prstGeom prst="rect">
            <a:avLst/>
          </a:prstGeom>
        </p:spPr>
      </p:pic>
      <p:pic>
        <p:nvPicPr>
          <p:cNvPr id="2052" name="Picture 4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429000" y="5105400"/>
            <a:ext cx="685801" cy="609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4572000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Lithium- 3 electrons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 in first shell</a:t>
            </a:r>
          </a:p>
          <a:p>
            <a:r>
              <a:rPr lang="en-US" dirty="0" smtClean="0"/>
              <a:t>1 in second shell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472440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Sodium- 11 electrons</a:t>
            </a:r>
          </a:p>
          <a:p>
            <a:endParaRPr lang="en-US" dirty="0"/>
          </a:p>
          <a:p>
            <a:r>
              <a:rPr lang="en-US" dirty="0" smtClean="0"/>
              <a:t>2 in first shell</a:t>
            </a:r>
          </a:p>
          <a:p>
            <a:r>
              <a:rPr lang="en-US" dirty="0" smtClean="0"/>
              <a:t>8 in 2</a:t>
            </a:r>
            <a:r>
              <a:rPr lang="en-US" baseline="30000" dirty="0" smtClean="0"/>
              <a:t>nd</a:t>
            </a:r>
            <a:r>
              <a:rPr lang="en-US" dirty="0" smtClean="0"/>
              <a:t> shell</a:t>
            </a:r>
          </a:p>
          <a:p>
            <a:r>
              <a:rPr lang="en-US" dirty="0" smtClean="0"/>
              <a:t>1 in 3</a:t>
            </a:r>
            <a:r>
              <a:rPr lang="en-US" baseline="30000" dirty="0" smtClean="0"/>
              <a:t>rd</a:t>
            </a:r>
            <a:r>
              <a:rPr lang="en-US" dirty="0" smtClean="0"/>
              <a:t> shell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0348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Valence Electrons- </a:t>
            </a:r>
            <a:r>
              <a:rPr lang="en-US" dirty="0" smtClean="0"/>
              <a:t>the electrons found in the </a:t>
            </a:r>
            <a:r>
              <a:rPr lang="en-US" b="1" dirty="0" smtClean="0"/>
              <a:t>OUTER orbital </a:t>
            </a:r>
            <a:r>
              <a:rPr lang="en-US" dirty="0" smtClean="0"/>
              <a:t>of an atom</a:t>
            </a:r>
          </a:p>
          <a:p>
            <a:r>
              <a:rPr lang="en-US" dirty="0" smtClean="0"/>
              <a:t>These are the electrons that allow an element </a:t>
            </a:r>
            <a:r>
              <a:rPr lang="en-US" b="1" dirty="0" smtClean="0"/>
              <a:t>to bond </a:t>
            </a:r>
          </a:p>
        </p:txBody>
      </p:sp>
      <p:pic>
        <p:nvPicPr>
          <p:cNvPr id="4" name="Picture 3" descr="lithi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14800"/>
            <a:ext cx="3048000" cy="2362200"/>
          </a:xfrm>
          <a:prstGeom prst="rect">
            <a:avLst/>
          </a:prstGeom>
        </p:spPr>
      </p:pic>
      <p:pic>
        <p:nvPicPr>
          <p:cNvPr id="5" name="Picture 4" descr="sodi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267200"/>
            <a:ext cx="2895600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3962400"/>
            <a:ext cx="236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Both of these atoms have ONE valence electron… so they can bond with ONE other thing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/>
          <a:lstStyle/>
          <a:p>
            <a:r>
              <a:rPr lang="en-US" dirty="0" smtClean="0"/>
              <a:t>1. How many valence electrons does Nitrogen have? </a:t>
            </a:r>
            <a:endParaRPr lang="en-US" dirty="0"/>
          </a:p>
        </p:txBody>
      </p:sp>
      <p:pic>
        <p:nvPicPr>
          <p:cNvPr id="4" name="Picture 3" descr="Nitro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124200"/>
            <a:ext cx="5410200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G.Baker www.thesciencequeen.net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Table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5576888" y="1597025"/>
            <a:ext cx="2543175" cy="32385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340475" y="1798638"/>
            <a:ext cx="898525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8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246813" y="2262188"/>
            <a:ext cx="1146175" cy="8239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O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827713" y="3187700"/>
            <a:ext cx="2170112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Oxygen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6416675" y="4248150"/>
            <a:ext cx="866775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16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216150" y="1425575"/>
            <a:ext cx="2355850" cy="1901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Atomic Number: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Number of protons and it is also the number of electrons in an atom of an element.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4246563" y="1673225"/>
            <a:ext cx="2154237" cy="20161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154238" y="2279650"/>
            <a:ext cx="2417762" cy="749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Element’s Symbol:</a:t>
            </a:r>
            <a:br>
              <a:rPr lang="en-US" b="1">
                <a:solidFill>
                  <a:srgbClr val="0033CC"/>
                </a:solidFill>
              </a:rPr>
            </a:br>
            <a:r>
              <a:rPr lang="en-US">
                <a:solidFill>
                  <a:srgbClr val="0033CC"/>
                </a:solidFill>
              </a:rPr>
              <a:t>An abbreviation for the element.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4243388" y="2586038"/>
            <a:ext cx="2170112" cy="0"/>
          </a:xfrm>
          <a:prstGeom prst="line">
            <a:avLst/>
          </a:prstGeom>
          <a:noFill/>
          <a:ln w="730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2154238" y="3273425"/>
            <a:ext cx="2417762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</a:rPr>
              <a:t>Elements Name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135438" y="3429000"/>
            <a:ext cx="1752600" cy="0"/>
          </a:xfrm>
          <a:prstGeom prst="line">
            <a:avLst/>
          </a:prstGeom>
          <a:noFill/>
          <a:ln w="73025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108200" y="4230688"/>
            <a:ext cx="3052763" cy="8956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8000"/>
                </a:solidFill>
              </a:rPr>
              <a:t>Mass #: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8000"/>
                </a:solidFill>
              </a:rPr>
              <a:t>Number </a:t>
            </a:r>
            <a:r>
              <a:rPr lang="en-US" dirty="0">
                <a:solidFill>
                  <a:srgbClr val="008000"/>
                </a:solidFill>
              </a:rPr>
              <a:t>of protons + neutrons.</a:t>
            </a:r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4572000" y="4418013"/>
            <a:ext cx="2071688" cy="0"/>
          </a:xfrm>
          <a:prstGeom prst="line">
            <a:avLst/>
          </a:prstGeom>
          <a:noFill/>
          <a:ln w="730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 autoUpdateAnimBg="0"/>
      <p:bldP spid="85003" grpId="0" animBg="1"/>
      <p:bldP spid="85004" grpId="0" autoUpdateAnimBg="0"/>
      <p:bldP spid="85005" grpId="0" animBg="1"/>
      <p:bldP spid="85006" grpId="0" autoUpdateAnimBg="0"/>
      <p:bldP spid="85007" grpId="0" animBg="1"/>
      <p:bldP spid="85009" grpId="0" autoUpdateAnimBg="0"/>
      <p:bldP spid="850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elements</a:t>
            </a:r>
            <a:r>
              <a:rPr lang="en-US" dirty="0" smtClean="0"/>
              <a:t>: the </a:t>
            </a:r>
            <a:r>
              <a:rPr lang="en-US" b="1" dirty="0" smtClean="0"/>
              <a:t>number of protons </a:t>
            </a:r>
            <a:r>
              <a:rPr lang="en-US" dirty="0" smtClean="0"/>
              <a:t>ALWAYS,ALWAYS, ALWAYS equals the </a:t>
            </a:r>
            <a:r>
              <a:rPr lang="en-US" b="1" dirty="0" smtClean="0"/>
              <a:t>number of electrons </a:t>
            </a:r>
          </a:p>
          <a:p>
            <a:endParaRPr lang="en-US" b="1" dirty="0" smtClean="0"/>
          </a:p>
          <a:p>
            <a:r>
              <a:rPr lang="en-US" b="1" dirty="0" smtClean="0"/>
              <a:t>So all atoms are NEUTRAL (zero charge)</a:t>
            </a:r>
          </a:p>
          <a:p>
            <a:pPr lvl="1"/>
            <a:r>
              <a:rPr lang="en-US" b="1" dirty="0" smtClean="0"/>
              <a:t>Protons (+) equals electrons (-) </a:t>
            </a:r>
          </a:p>
          <a:p>
            <a:pPr lvl="1"/>
            <a:r>
              <a:rPr lang="en-US" b="1" dirty="0" smtClean="0"/>
              <a:t>6 protons + 6 electrons = 0 </a:t>
            </a:r>
          </a:p>
          <a:p>
            <a:pPr lvl="1">
              <a:buNone/>
            </a:pPr>
            <a:r>
              <a:rPr lang="en-US" b="1" dirty="0" smtClean="0"/>
              <a:t>             (+6)    +        (-6)             0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the mass number of elements</a:t>
            </a:r>
            <a:r>
              <a:rPr lang="en-US" b="1" dirty="0" smtClean="0"/>
              <a:t>: add the protons and neutrons </a:t>
            </a:r>
          </a:p>
          <a:p>
            <a:endParaRPr lang="en-US" b="1" dirty="0" smtClean="0"/>
          </a:p>
          <a:p>
            <a:r>
              <a:rPr lang="en-US" dirty="0" smtClean="0"/>
              <a:t>Electrons DON’T have mass, so you do not include them in the mass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 Pictures of elements…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Atom  Fluorine</a:t>
            </a:r>
            <a:endParaRPr lang="en-GB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524000" y="2590800"/>
            <a:ext cx="5791200" cy="2743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733800" y="33528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73152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057400" y="2667000"/>
            <a:ext cx="2362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7391400" y="25146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685800" y="2057400"/>
            <a:ext cx="77724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13716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83820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148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886200" y="3962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3810000" y="3733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4419600" y="3962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533400" y="4114800"/>
            <a:ext cx="3429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143000" y="205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Protons</a:t>
            </a:r>
            <a:endParaRPr lang="en-GB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0" y="5257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Neutrons</a:t>
            </a:r>
            <a:endParaRPr lang="en-GB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72390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Electrons</a:t>
            </a:r>
            <a:endParaRPr lang="en-GB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6096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40386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038600" y="38100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57200" y="62484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Fluorine has nine electrons, nine protons and ten neutrons.</a:t>
            </a:r>
            <a:endParaRPr lang="en-GB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4267200" y="19050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4419600" y="3505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3810000" y="3505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4495800" y="58674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4267200" y="3810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7239000" y="53340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4572000" y="3581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42672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1981200" y="54864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4114800" y="3276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3733800" y="3886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7"/>
          <p:cNvSpPr>
            <a:spLocks noChangeArrowheads="1"/>
          </p:cNvSpPr>
          <p:nvPr/>
        </p:nvSpPr>
        <p:spPr bwMode="auto">
          <a:xfrm>
            <a:off x="4419600" y="3276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8"/>
          <p:cNvSpPr>
            <a:spLocks noChangeArrowheads="1"/>
          </p:cNvSpPr>
          <p:nvPr/>
        </p:nvSpPr>
        <p:spPr bwMode="auto">
          <a:xfrm>
            <a:off x="38862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3657600" y="3657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6477000" y="22098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is made up of </a:t>
            </a:r>
            <a:r>
              <a:rPr lang="en-US" b="1" dirty="0" smtClean="0"/>
              <a:t>matter</a:t>
            </a:r>
            <a:r>
              <a:rPr lang="en-US" dirty="0" smtClean="0"/>
              <a:t>, which is something that </a:t>
            </a:r>
            <a:r>
              <a:rPr lang="en-US" b="1" dirty="0" smtClean="0"/>
              <a:t>has mass </a:t>
            </a:r>
            <a:r>
              <a:rPr lang="en-US" dirty="0" smtClean="0"/>
              <a:t>and </a:t>
            </a:r>
            <a:r>
              <a:rPr lang="en-US" b="1" dirty="0" smtClean="0"/>
              <a:t>takes up space</a:t>
            </a:r>
          </a:p>
          <a:p>
            <a:r>
              <a:rPr lang="en-US" b="1" dirty="0" smtClean="0"/>
              <a:t>Atoms- </a:t>
            </a:r>
            <a:r>
              <a:rPr lang="en-US" dirty="0" smtClean="0"/>
              <a:t>the smallest piece of matter, the </a:t>
            </a:r>
            <a:r>
              <a:rPr lang="en-US" i="1" dirty="0" smtClean="0"/>
              <a:t>building blocks </a:t>
            </a:r>
            <a:r>
              <a:rPr lang="en-US" dirty="0" smtClean="0"/>
              <a:t>of everything 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3" descr="ato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810000"/>
            <a:ext cx="8305800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Atom  Boron</a:t>
            </a:r>
            <a:endParaRPr lang="en-GB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524000" y="2590800"/>
            <a:ext cx="5791200" cy="2743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3733800" y="33528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73152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1910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57400" y="2667000"/>
            <a:ext cx="2362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7391400" y="25146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685800" y="2057400"/>
            <a:ext cx="77724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13716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83820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41148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3886200" y="3962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3810000" y="3733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4419600" y="3962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33400" y="4114800"/>
            <a:ext cx="3429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143000" y="205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Protons</a:t>
            </a:r>
            <a:endParaRPr lang="en-GB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0" y="5257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Neutrons</a:t>
            </a:r>
            <a:endParaRPr lang="en-GB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2390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Electrons</a:t>
            </a:r>
            <a:endParaRPr lang="en-GB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09600" y="38862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40386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4038600" y="38100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572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Boron has five electrons, five protons and six neutrons.</a:t>
            </a:r>
            <a:endParaRPr lang="en-GB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4267200" y="1905000"/>
            <a:ext cx="1524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4419600" y="3505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3810000" y="3505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Bohr Model</a:t>
            </a:r>
            <a:r>
              <a:rPr lang="en-US" dirty="0" smtClean="0"/>
              <a:t>: Simplified way of drawing an atom and its parts </a:t>
            </a:r>
            <a:endParaRPr lang="en-US" dirty="0"/>
          </a:p>
        </p:txBody>
      </p:sp>
      <p:pic>
        <p:nvPicPr>
          <p:cNvPr id="4" name="Picture 3" descr="chlorin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895600"/>
            <a:ext cx="3457575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895600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Bohr Model of Chlorine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r>
              <a:rPr lang="en-US" sz="2000" dirty="0" smtClean="0"/>
              <a:t>17 protons</a:t>
            </a:r>
          </a:p>
          <a:p>
            <a:r>
              <a:rPr lang="en-US" sz="2000" dirty="0" smtClean="0"/>
              <a:t>17 electrons</a:t>
            </a:r>
          </a:p>
          <a:p>
            <a:r>
              <a:rPr lang="en-US" sz="2000" dirty="0" smtClean="0"/>
              <a:t>35 neutrons </a:t>
            </a:r>
            <a:endParaRPr lang="en-US" sz="2000" dirty="0"/>
          </a:p>
        </p:txBody>
      </p:sp>
      <p:pic>
        <p:nvPicPr>
          <p:cNvPr id="6" name="Picture 5" descr="boh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6425" y="2362200"/>
            <a:ext cx="3457575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make a Bohr Model for Carbon…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periodic tables!!!!!</a:t>
            </a:r>
          </a:p>
          <a:p>
            <a:endParaRPr lang="en-US" dirty="0" smtClean="0"/>
          </a:p>
          <a:p>
            <a:r>
              <a:rPr lang="en-US" dirty="0" smtClean="0"/>
              <a:t>Find Carbon (atomic number 6) </a:t>
            </a:r>
          </a:p>
          <a:p>
            <a:endParaRPr lang="en-US" dirty="0" smtClean="0"/>
          </a:p>
          <a:p>
            <a:r>
              <a:rPr lang="en-US" dirty="0" smtClean="0"/>
              <a:t>Be ready to </a:t>
            </a:r>
            <a:r>
              <a:rPr lang="en-US" smtClean="0"/>
              <a:t>answer questions…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Atoms are made of two distinct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Nucleus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The electron cloud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Nucleus </a:t>
            </a:r>
            <a:endParaRPr lang="en-US" dirty="0"/>
          </a:p>
        </p:txBody>
      </p:sp>
      <p:pic>
        <p:nvPicPr>
          <p:cNvPr id="4" name="Content Placeholder 3" descr="atom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3276600" cy="3200400"/>
          </a:xfrm>
        </p:spPr>
      </p:pic>
      <p:sp>
        <p:nvSpPr>
          <p:cNvPr id="5" name="TextBox 4"/>
          <p:cNvSpPr txBox="1"/>
          <p:nvPr/>
        </p:nvSpPr>
        <p:spPr>
          <a:xfrm>
            <a:off x="4038600" y="1676400"/>
            <a:ext cx="4800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Nucleus</a:t>
            </a:r>
            <a:r>
              <a:rPr lang="en-US" sz="3200" dirty="0" smtClean="0"/>
              <a:t>- the center of the atom that </a:t>
            </a:r>
            <a:r>
              <a:rPr lang="en-US" sz="3200" b="1" dirty="0" smtClean="0"/>
              <a:t>contains all its MASS 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/>
              <a:t>Contains </a:t>
            </a:r>
            <a:r>
              <a:rPr lang="en-US" sz="3200" b="1" dirty="0" smtClean="0">
                <a:solidFill>
                  <a:srgbClr val="FF0000"/>
                </a:solidFill>
              </a:rPr>
              <a:t>protons</a:t>
            </a:r>
            <a:r>
              <a:rPr lang="en-US" sz="3200" b="1" dirty="0" smtClean="0"/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neutrons 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026" name="Picture 2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1447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25609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Protons (p</a:t>
            </a:r>
            <a:r>
              <a:rPr lang="en-US" sz="2800" baseline="30000" dirty="0" smtClean="0">
                <a:solidFill>
                  <a:srgbClr val="FF0000"/>
                </a:solidFill>
              </a:rPr>
              <a:t>+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- </a:t>
            </a:r>
            <a:r>
              <a:rPr lang="en-US" sz="2800" b="1" dirty="0" smtClean="0"/>
              <a:t>positively charged particles</a:t>
            </a:r>
            <a:r>
              <a:rPr lang="en-US" sz="2800" dirty="0" smtClean="0"/>
              <a:t>, has a charge of +1, has a mass of </a:t>
            </a:r>
            <a:r>
              <a:rPr lang="en-US" sz="2800" b="1" dirty="0" smtClean="0"/>
              <a:t>one, found in nucleus </a:t>
            </a:r>
          </a:p>
          <a:p>
            <a:pPr lvl="1"/>
            <a:r>
              <a:rPr lang="en-US" b="1" dirty="0" smtClean="0"/>
              <a:t>1 proton = +1 charge</a:t>
            </a:r>
          </a:p>
          <a:p>
            <a:pPr lvl="1"/>
            <a:r>
              <a:rPr lang="en-US" b="1" dirty="0" smtClean="0"/>
              <a:t>5 protons = +5 charge</a:t>
            </a:r>
          </a:p>
          <a:p>
            <a:pPr lvl="1"/>
            <a:r>
              <a:rPr lang="en-US" b="1" dirty="0" smtClean="0"/>
              <a:t>1,000,000,000 protons = +1,000,000,000 charge</a:t>
            </a:r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  <p:pic>
        <p:nvPicPr>
          <p:cNvPr id="4" name="Picture 3" descr="prot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114800"/>
            <a:ext cx="3657600" cy="2743200"/>
          </a:xfrm>
          <a:prstGeom prst="rect">
            <a:avLst/>
          </a:prstGeom>
        </p:spPr>
      </p:pic>
      <p:pic>
        <p:nvPicPr>
          <p:cNvPr id="5" name="Picture 4" descr="atom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114800"/>
            <a:ext cx="3886200" cy="261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Neutrons (n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)-</a:t>
            </a:r>
            <a:r>
              <a:rPr lang="en-US" dirty="0" smtClean="0"/>
              <a:t> </a:t>
            </a:r>
            <a:r>
              <a:rPr lang="en-US" b="1" dirty="0" smtClean="0"/>
              <a:t>NEUTRALLY</a:t>
            </a:r>
            <a:r>
              <a:rPr lang="en-US" dirty="0" smtClean="0"/>
              <a:t> </a:t>
            </a:r>
            <a:r>
              <a:rPr lang="en-US" dirty="0" smtClean="0"/>
              <a:t>charged particles, has a charge of 0, has a MASS of one</a:t>
            </a:r>
            <a:r>
              <a:rPr lang="en-US" b="1" dirty="0" smtClean="0"/>
              <a:t>, found in nucleus </a:t>
            </a:r>
          </a:p>
          <a:p>
            <a:pPr lvl="1"/>
            <a:r>
              <a:rPr lang="en-US" b="1" dirty="0" smtClean="0"/>
              <a:t>1 neutron = 0 charge</a:t>
            </a:r>
          </a:p>
          <a:p>
            <a:pPr lvl="1"/>
            <a:r>
              <a:rPr lang="en-US" b="1" dirty="0" smtClean="0"/>
              <a:t>5 neutrons = 0 charge</a:t>
            </a:r>
          </a:p>
          <a:p>
            <a:pPr lvl="1"/>
            <a:r>
              <a:rPr lang="en-US" b="1" dirty="0" smtClean="0"/>
              <a:t>1,000,000,000 neutrons = 0 charge  </a:t>
            </a:r>
            <a:endParaRPr lang="en-US" b="1" dirty="0"/>
          </a:p>
        </p:txBody>
      </p:sp>
      <p:pic>
        <p:nvPicPr>
          <p:cNvPr id="4" name="Picture 3" descr="ca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4038600"/>
            <a:ext cx="4724400" cy="2819400"/>
          </a:xfrm>
          <a:prstGeom prst="rect">
            <a:avLst/>
          </a:prstGeom>
        </p:spPr>
      </p:pic>
      <p:pic>
        <p:nvPicPr>
          <p:cNvPr id="5" name="Picture 4" descr="atom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114800"/>
            <a:ext cx="3200400" cy="261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nucleus contains 4 protons and 3 neutrons. What is its overall charge?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So… no matter what, the nucleus has a ___________________ charge. (Hint, hint)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Electron Cloud </a:t>
            </a:r>
            <a:endParaRPr lang="en-US" dirty="0"/>
          </a:p>
        </p:txBody>
      </p:sp>
      <p:pic>
        <p:nvPicPr>
          <p:cNvPr id="4" name="Content Placeholder 3" descr="electron-cloud-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4267200" cy="4625975"/>
          </a:xfrm>
        </p:spPr>
      </p:pic>
      <p:sp>
        <p:nvSpPr>
          <p:cNvPr id="5" name="TextBox 4"/>
          <p:cNvSpPr txBox="1"/>
          <p:nvPr/>
        </p:nvSpPr>
        <p:spPr>
          <a:xfrm>
            <a:off x="4495800" y="1600200"/>
            <a:ext cx="449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 cloud- </a:t>
            </a:r>
            <a:r>
              <a:rPr lang="en-US" sz="3200" dirty="0" smtClean="0"/>
              <a:t>Region around the</a:t>
            </a:r>
            <a:r>
              <a:rPr lang="en-US" sz="3200" b="1" dirty="0" smtClean="0"/>
              <a:t> nucleus </a:t>
            </a:r>
            <a:r>
              <a:rPr lang="en-US" sz="3200" dirty="0" smtClean="0"/>
              <a:t>where you find the </a:t>
            </a:r>
            <a:r>
              <a:rPr lang="en-US" sz="3200" b="1" dirty="0" smtClean="0"/>
              <a:t>electrons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Contains electrons 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Takes up almost all the SPACE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Electrons (e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- </a:t>
            </a:r>
            <a:r>
              <a:rPr lang="en-US" b="1" dirty="0" smtClean="0"/>
              <a:t>negatively charged </a:t>
            </a:r>
            <a:r>
              <a:rPr lang="en-US" dirty="0" smtClean="0"/>
              <a:t>particle, has a charge of -1, that </a:t>
            </a:r>
            <a:r>
              <a:rPr lang="en-US" b="1" dirty="0" smtClean="0"/>
              <a:t>HAS NO MASS, </a:t>
            </a:r>
            <a:r>
              <a:rPr lang="en-US" dirty="0" smtClean="0"/>
              <a:t>found in the </a:t>
            </a:r>
            <a:r>
              <a:rPr lang="en-US" b="1" dirty="0" smtClean="0"/>
              <a:t>electron cloud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3" descr="atom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581400"/>
            <a:ext cx="40386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5897</TotalTime>
  <Words>632</Words>
  <Application>Microsoft Office PowerPoint</Application>
  <PresentationFormat>On-screen Show (4:3)</PresentationFormat>
  <Paragraphs>122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Atoms and their Parts </vt:lpstr>
      <vt:lpstr>Refresher…</vt:lpstr>
      <vt:lpstr>Atoms are made of two distinct parts</vt:lpstr>
      <vt:lpstr>1. The Nucleus </vt:lpstr>
      <vt:lpstr>Protons</vt:lpstr>
      <vt:lpstr>Neutrons </vt:lpstr>
      <vt:lpstr>Questions…</vt:lpstr>
      <vt:lpstr>2. The Electron Cloud </vt:lpstr>
      <vt:lpstr>Electrons </vt:lpstr>
      <vt:lpstr>Questions </vt:lpstr>
      <vt:lpstr>Electron Orbitals</vt:lpstr>
      <vt:lpstr>The ‘Orbital Rule’</vt:lpstr>
      <vt:lpstr>Valence Electrons </vt:lpstr>
      <vt:lpstr>Question:</vt:lpstr>
      <vt:lpstr>Periodic Table</vt:lpstr>
      <vt:lpstr>Some other important notes</vt:lpstr>
      <vt:lpstr>Slide 17</vt:lpstr>
      <vt:lpstr>Conceptual Pictures of elements…</vt:lpstr>
      <vt:lpstr>The Atom  Fluorine</vt:lpstr>
      <vt:lpstr>The Atom  Boron</vt:lpstr>
      <vt:lpstr>Bohr Model </vt:lpstr>
      <vt:lpstr>Let’s make a Bohr Model for Carbon…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and their Parts</dc:title>
  <dc:creator>cgwozdz</dc:creator>
  <cp:lastModifiedBy>cgwozdz</cp:lastModifiedBy>
  <cp:revision>566</cp:revision>
  <dcterms:created xsi:type="dcterms:W3CDTF">2015-02-04T16:32:37Z</dcterms:created>
  <dcterms:modified xsi:type="dcterms:W3CDTF">2016-09-07T18:16:44Z</dcterms:modified>
</cp:coreProperties>
</file>